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8"/>
    <p:sldId id="257" r:id="rId49"/>
    <p:sldId id="258" r:id="rId50"/>
    <p:sldId id="259" r:id="rId51"/>
    <p:sldId id="260" r:id="rId52"/>
    <p:sldId id="261" r:id="rId53"/>
    <p:sldId id="262" r:id="rId54"/>
    <p:sldId id="263" r:id="rId55"/>
    <p:sldId id="264" r:id="rId56"/>
    <p:sldId id="265" r:id="rId57"/>
    <p:sldId id="266" r:id="rId58"/>
    <p:sldId id="267" r:id="rId59"/>
    <p:sldId id="268" r:id="rId60"/>
    <p:sldId id="269" r:id="rId61"/>
    <p:sldId id="270" r:id="rId62"/>
    <p:sldId id="271" r:id="rId63"/>
    <p:sldId id="272" r:id="rId64"/>
    <p:sldId id="273" r:id="rId65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Canva Sans Medium" charset="1" panose="020B0603030501040103"/>
      <p:regular r:id="rId16"/>
    </p:embeddedFont>
    <p:embeddedFont>
      <p:font typeface="Canva Sans Medium Italics" charset="1" panose="020B0603030501040103"/>
      <p:regular r:id="rId17"/>
    </p:embeddedFont>
    <p:embeddedFont>
      <p:font typeface="Roboto Slab" charset="1" panose="00000000000000000000"/>
      <p:regular r:id="rId18"/>
    </p:embeddedFont>
    <p:embeddedFont>
      <p:font typeface="Roboto Slab Bold" charset="1" panose="00000000000000000000"/>
      <p:regular r:id="rId19"/>
    </p:embeddedFont>
    <p:embeddedFont>
      <p:font typeface="Roboto Slab Thin" charset="1" panose="00000000000000000000"/>
      <p:regular r:id="rId20"/>
    </p:embeddedFont>
    <p:embeddedFont>
      <p:font typeface="Roboto Slab Light" charset="1" panose="00000000000000000000"/>
      <p:regular r:id="rId21"/>
    </p:embeddedFont>
    <p:embeddedFont>
      <p:font typeface="Open Sans" charset="1" panose="020B0606030504020204"/>
      <p:regular r:id="rId22"/>
    </p:embeddedFont>
    <p:embeddedFont>
      <p:font typeface="Open Sans Bold" charset="1" panose="020B0806030504020204"/>
      <p:regular r:id="rId23"/>
    </p:embeddedFont>
    <p:embeddedFont>
      <p:font typeface="Open Sans Italics" charset="1" panose="020B0606030504020204"/>
      <p:regular r:id="rId24"/>
    </p:embeddedFont>
    <p:embeddedFont>
      <p:font typeface="Open Sans Bold Italics" charset="1" panose="020B0806030504020204"/>
      <p:regular r:id="rId25"/>
    </p:embeddedFont>
    <p:embeddedFont>
      <p:font typeface="Open Sans Light" charset="1" panose="020B0306030504020204"/>
      <p:regular r:id="rId26"/>
    </p:embeddedFont>
    <p:embeddedFont>
      <p:font typeface="Open Sans Light Italics" charset="1" panose="020B0306030504020204"/>
      <p:regular r:id="rId27"/>
    </p:embeddedFont>
    <p:embeddedFont>
      <p:font typeface="Open Sans Ultra-Bold" charset="1" panose="00000000000000000000"/>
      <p:regular r:id="rId28"/>
    </p:embeddedFont>
    <p:embeddedFont>
      <p:font typeface="Open Sans Ultra-Bold Italics" charset="1" panose="00000000000000000000"/>
      <p:regular r:id="rId29"/>
    </p:embeddedFont>
    <p:embeddedFont>
      <p:font typeface="Montserrat" charset="1" panose="00000500000000000000"/>
      <p:regular r:id="rId30"/>
    </p:embeddedFont>
    <p:embeddedFont>
      <p:font typeface="Montserrat Bold" charset="1" panose="00000800000000000000"/>
      <p:regular r:id="rId31"/>
    </p:embeddedFont>
    <p:embeddedFont>
      <p:font typeface="Montserrat Italics" charset="1" panose="00000500000000000000"/>
      <p:regular r:id="rId32"/>
    </p:embeddedFont>
    <p:embeddedFont>
      <p:font typeface="Montserrat Bold Italics" charset="1" panose="00000800000000000000"/>
      <p:regular r:id="rId33"/>
    </p:embeddedFont>
    <p:embeddedFont>
      <p:font typeface="Montserrat Thin" charset="1" panose="00000300000000000000"/>
      <p:regular r:id="rId34"/>
    </p:embeddedFont>
    <p:embeddedFont>
      <p:font typeface="Montserrat Thin Italics" charset="1" panose="00000300000000000000"/>
      <p:regular r:id="rId35"/>
    </p:embeddedFont>
    <p:embeddedFont>
      <p:font typeface="Montserrat Extra-Light" charset="1" panose="00000300000000000000"/>
      <p:regular r:id="rId36"/>
    </p:embeddedFont>
    <p:embeddedFont>
      <p:font typeface="Montserrat Extra-Light Italics" charset="1" panose="00000300000000000000"/>
      <p:regular r:id="rId37"/>
    </p:embeddedFont>
    <p:embeddedFont>
      <p:font typeface="Montserrat Light" charset="1" panose="00000400000000000000"/>
      <p:regular r:id="rId38"/>
    </p:embeddedFont>
    <p:embeddedFont>
      <p:font typeface="Montserrat Light Italics" charset="1" panose="00000400000000000000"/>
      <p:regular r:id="rId39"/>
    </p:embeddedFont>
    <p:embeddedFont>
      <p:font typeface="Montserrat Medium" charset="1" panose="00000600000000000000"/>
      <p:regular r:id="rId40"/>
    </p:embeddedFont>
    <p:embeddedFont>
      <p:font typeface="Montserrat Medium Italics" charset="1" panose="00000600000000000000"/>
      <p:regular r:id="rId41"/>
    </p:embeddedFont>
    <p:embeddedFont>
      <p:font typeface="Montserrat Semi-Bold" charset="1" panose="00000700000000000000"/>
      <p:regular r:id="rId42"/>
    </p:embeddedFont>
    <p:embeddedFont>
      <p:font typeface="Montserrat Semi-Bold Italics" charset="1" panose="00000700000000000000"/>
      <p:regular r:id="rId43"/>
    </p:embeddedFont>
    <p:embeddedFont>
      <p:font typeface="Montserrat Ultra-Bold" charset="1" panose="00000900000000000000"/>
      <p:regular r:id="rId44"/>
    </p:embeddedFont>
    <p:embeddedFont>
      <p:font typeface="Montserrat Ultra-Bold Italics" charset="1" panose="00000900000000000000"/>
      <p:regular r:id="rId45"/>
    </p:embeddedFont>
    <p:embeddedFont>
      <p:font typeface="Montserrat Heavy" charset="1" panose="00000A00000000000000"/>
      <p:regular r:id="rId46"/>
    </p:embeddedFont>
    <p:embeddedFont>
      <p:font typeface="Montserrat Heavy Italics" charset="1" panose="00000A00000000000000"/>
      <p:regular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slides/slide1.xml" Type="http://schemas.openxmlformats.org/officeDocument/2006/relationships/slide"/><Relationship Id="rId49" Target="slides/slide2.xml" Type="http://schemas.openxmlformats.org/officeDocument/2006/relationships/slide"/><Relationship Id="rId5" Target="tableStyles.xml" Type="http://schemas.openxmlformats.org/officeDocument/2006/relationships/tableStyles"/><Relationship Id="rId50" Target="slides/slide3.xml" Type="http://schemas.openxmlformats.org/officeDocument/2006/relationships/slide"/><Relationship Id="rId51" Target="slides/slide4.xml" Type="http://schemas.openxmlformats.org/officeDocument/2006/relationships/slide"/><Relationship Id="rId52" Target="slides/slide5.xml" Type="http://schemas.openxmlformats.org/officeDocument/2006/relationships/slide"/><Relationship Id="rId53" Target="slides/slide6.xml" Type="http://schemas.openxmlformats.org/officeDocument/2006/relationships/slide"/><Relationship Id="rId54" Target="slides/slide7.xml" Type="http://schemas.openxmlformats.org/officeDocument/2006/relationships/slide"/><Relationship Id="rId55" Target="slides/slide8.xml" Type="http://schemas.openxmlformats.org/officeDocument/2006/relationships/slide"/><Relationship Id="rId56" Target="slides/slide9.xml" Type="http://schemas.openxmlformats.org/officeDocument/2006/relationships/slide"/><Relationship Id="rId57" Target="slides/slide10.xml" Type="http://schemas.openxmlformats.org/officeDocument/2006/relationships/slide"/><Relationship Id="rId58" Target="slides/slide11.xml" Type="http://schemas.openxmlformats.org/officeDocument/2006/relationships/slide"/><Relationship Id="rId59" Target="slides/slide12.xml" Type="http://schemas.openxmlformats.org/officeDocument/2006/relationships/slide"/><Relationship Id="rId6" Target="fonts/font6.fntdata" Type="http://schemas.openxmlformats.org/officeDocument/2006/relationships/font"/><Relationship Id="rId60" Target="slides/slide13.xml" Type="http://schemas.openxmlformats.org/officeDocument/2006/relationships/slide"/><Relationship Id="rId61" Target="slides/slide14.xml" Type="http://schemas.openxmlformats.org/officeDocument/2006/relationships/slide"/><Relationship Id="rId62" Target="slides/slide15.xml" Type="http://schemas.openxmlformats.org/officeDocument/2006/relationships/slide"/><Relationship Id="rId63" Target="slides/slide16.xml" Type="http://schemas.openxmlformats.org/officeDocument/2006/relationships/slide"/><Relationship Id="rId64" Target="slides/slide17.xml" Type="http://schemas.openxmlformats.org/officeDocument/2006/relationships/slide"/><Relationship Id="rId65" Target="slides/slide18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0790" y="0"/>
            <a:ext cx="212090" cy="5143500"/>
            <a:chOff x="0" y="0"/>
            <a:chExt cx="55859" cy="13546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59" cy="1354667"/>
            </a:xfrm>
            <a:custGeom>
              <a:avLst/>
              <a:gdLst/>
              <a:ahLst/>
              <a:cxnLst/>
              <a:rect r="r" b="b" t="t" l="l"/>
              <a:pathLst>
                <a:path h="1354667" w="55859">
                  <a:moveTo>
                    <a:pt x="0" y="0"/>
                  </a:moveTo>
                  <a:lnTo>
                    <a:pt x="55859" y="0"/>
                  </a:lnTo>
                  <a:lnTo>
                    <a:pt x="55859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974471" y="4419937"/>
            <a:ext cx="3945830" cy="2818450"/>
          </a:xfrm>
          <a:custGeom>
            <a:avLst/>
            <a:gdLst/>
            <a:ahLst/>
            <a:cxnLst/>
            <a:rect r="r" b="b" t="t" l="l"/>
            <a:pathLst>
              <a:path h="2818450" w="3945830">
                <a:moveTo>
                  <a:pt x="0" y="0"/>
                </a:moveTo>
                <a:lnTo>
                  <a:pt x="3945830" y="0"/>
                </a:lnTo>
                <a:lnTo>
                  <a:pt x="3945830" y="2818450"/>
                </a:lnTo>
                <a:lnTo>
                  <a:pt x="0" y="2818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627498" y="1369207"/>
            <a:ext cx="1888917" cy="1888917"/>
          </a:xfrm>
          <a:custGeom>
            <a:avLst/>
            <a:gdLst/>
            <a:ahLst/>
            <a:cxnLst/>
            <a:rect r="r" b="b" t="t" l="l"/>
            <a:pathLst>
              <a:path h="1888917" w="1888917">
                <a:moveTo>
                  <a:pt x="0" y="0"/>
                </a:moveTo>
                <a:lnTo>
                  <a:pt x="1888917" y="0"/>
                </a:lnTo>
                <a:lnTo>
                  <a:pt x="1888917" y="1888918"/>
                </a:lnTo>
                <a:lnTo>
                  <a:pt x="0" y="18889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448775" y="3122421"/>
            <a:ext cx="9212274" cy="1348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73"/>
              </a:lnSpc>
            </a:pPr>
            <a:r>
              <a:rPr lang="en-US" sz="9521">
                <a:solidFill>
                  <a:srgbClr val="1211CA"/>
                </a:solidFill>
                <a:latin typeface="Montserrat Ultra-Bold"/>
              </a:rPr>
              <a:t>INTERNSHIP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48775" y="5123329"/>
            <a:ext cx="2035125" cy="1348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73"/>
              </a:lnSpc>
            </a:pPr>
            <a:r>
              <a:rPr lang="en-US" sz="9521">
                <a:solidFill>
                  <a:srgbClr val="101010"/>
                </a:solidFill>
                <a:latin typeface="Montserrat Ultra-Bold"/>
              </a:rPr>
              <a:t>AT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121483" y="4273211"/>
            <a:ext cx="5516296" cy="58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66"/>
              </a:lnSpc>
              <a:spcBef>
                <a:spcPct val="0"/>
              </a:spcBef>
            </a:pPr>
            <a:r>
              <a:rPr lang="en-US" sz="3475">
                <a:solidFill>
                  <a:srgbClr val="000000"/>
                </a:solidFill>
                <a:latin typeface="Roboto Slab"/>
              </a:rPr>
              <a:t>MD. Raisul Islam Aupi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21483" y="4845080"/>
            <a:ext cx="5938161" cy="2010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13"/>
              </a:lnSpc>
            </a:pPr>
            <a:r>
              <a:rPr lang="en-US" sz="2867">
                <a:solidFill>
                  <a:srgbClr val="000000"/>
                </a:solidFill>
                <a:latin typeface="Roboto Slab"/>
              </a:rPr>
              <a:t>Registration No. - 201883005</a:t>
            </a:r>
          </a:p>
          <a:p>
            <a:pPr>
              <a:lnSpc>
                <a:spcPts val="4013"/>
              </a:lnSpc>
            </a:pPr>
            <a:r>
              <a:rPr lang="en-US" sz="2867">
                <a:solidFill>
                  <a:srgbClr val="000000"/>
                </a:solidFill>
                <a:latin typeface="Roboto Slab"/>
              </a:rPr>
              <a:t>Dept. of Software Engineering</a:t>
            </a:r>
          </a:p>
          <a:p>
            <a:pPr>
              <a:lnSpc>
                <a:spcPts val="4013"/>
              </a:lnSpc>
            </a:pPr>
            <a:r>
              <a:rPr lang="en-US" sz="2867">
                <a:solidFill>
                  <a:srgbClr val="000000"/>
                </a:solidFill>
                <a:latin typeface="Roboto Slab"/>
              </a:rPr>
              <a:t>IICT, SUST</a:t>
            </a:r>
          </a:p>
          <a:p>
            <a:pPr>
              <a:lnSpc>
                <a:spcPts val="4013"/>
              </a:lnSpc>
              <a:spcBef>
                <a:spcPct val="0"/>
              </a:spcBef>
            </a:pPr>
          </a:p>
        </p:txBody>
      </p:sp>
      <p:sp>
        <p:nvSpPr>
          <p:cNvPr name="AutoShape 11" id="11"/>
          <p:cNvSpPr/>
          <p:nvPr/>
        </p:nvSpPr>
        <p:spPr>
          <a:xfrm>
            <a:off x="11366904" y="1028400"/>
            <a:ext cx="0" cy="823020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3450" y="376672"/>
            <a:ext cx="16966953" cy="9821698"/>
            <a:chOff x="0" y="0"/>
            <a:chExt cx="22622603" cy="1309559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55331" y="2143048"/>
              <a:ext cx="5235448" cy="198023"/>
              <a:chOff x="0" y="0"/>
              <a:chExt cx="1034163" cy="3911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34163" cy="39116"/>
              </a:xfrm>
              <a:custGeom>
                <a:avLst/>
                <a:gdLst/>
                <a:ahLst/>
                <a:cxnLst/>
                <a:rect r="r" b="b" t="t" l="l"/>
                <a:pathLst>
                  <a:path h="39116" w="1034163">
                    <a:moveTo>
                      <a:pt x="0" y="0"/>
                    </a:moveTo>
                    <a:lnTo>
                      <a:pt x="1034163" y="0"/>
                    </a:lnTo>
                    <a:lnTo>
                      <a:pt x="1034163" y="39116"/>
                    </a:lnTo>
                    <a:lnTo>
                      <a:pt x="0" y="391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6660730" y="1642152"/>
              <a:ext cx="10409347" cy="11453445"/>
            </a:xfrm>
            <a:custGeom>
              <a:avLst/>
              <a:gdLst/>
              <a:ahLst/>
              <a:cxnLst/>
              <a:rect r="r" b="b" t="t" l="l"/>
              <a:pathLst>
                <a:path h="11453445" w="10409347">
                  <a:moveTo>
                    <a:pt x="0" y="0"/>
                  </a:moveTo>
                  <a:lnTo>
                    <a:pt x="10409347" y="0"/>
                  </a:lnTo>
                  <a:lnTo>
                    <a:pt x="10409347" y="11453445"/>
                  </a:lnTo>
                  <a:lnTo>
                    <a:pt x="0" y="114534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2779469"/>
              <a:ext cx="6341081" cy="10514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670"/>
                </a:lnSpc>
              </a:pPr>
              <a:r>
                <a:rPr lang="en-US" sz="4764">
                  <a:solidFill>
                    <a:srgbClr val="000000"/>
                  </a:solidFill>
                  <a:latin typeface="Roboto Slab"/>
                </a:rPr>
                <a:t>Menu Version 2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4091" y="637596"/>
              <a:ext cx="11143149" cy="1110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21"/>
                </a:lnSpc>
              </a:pPr>
              <a:r>
                <a:rPr lang="en-US" sz="5015">
                  <a:solidFill>
                    <a:srgbClr val="101010"/>
                  </a:solidFill>
                  <a:latin typeface="Montserrat Classic Bold"/>
                </a:rPr>
                <a:t>Live Project Involvement</a:t>
              </a:r>
            </a:p>
          </p:txBody>
        </p:sp>
        <p:grpSp>
          <p:nvGrpSpPr>
            <p:cNvPr name="Group 9" id="9"/>
            <p:cNvGrpSpPr/>
            <p:nvPr/>
          </p:nvGrpSpPr>
          <p:grpSpPr>
            <a:xfrm rot="0">
              <a:off x="20980452" y="0"/>
              <a:ext cx="1642152" cy="1642152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B314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21531280" y="200431"/>
              <a:ext cx="540495" cy="1095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54"/>
                </a:lnSpc>
              </a:pPr>
              <a:r>
                <a:rPr lang="en-US" sz="4967">
                  <a:solidFill>
                    <a:srgbClr val="000000"/>
                  </a:solidFill>
                  <a:latin typeface="Canva Sans"/>
                </a:rPr>
                <a:t>9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2450" y="376672"/>
            <a:ext cx="17347953" cy="8200871"/>
            <a:chOff x="0" y="0"/>
            <a:chExt cx="23130603" cy="1093449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563331" y="2143048"/>
              <a:ext cx="5235448" cy="198023"/>
              <a:chOff x="0" y="0"/>
              <a:chExt cx="1034163" cy="3911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34163" cy="39116"/>
              </a:xfrm>
              <a:custGeom>
                <a:avLst/>
                <a:gdLst/>
                <a:ahLst/>
                <a:cxnLst/>
                <a:rect r="r" b="b" t="t" l="l"/>
                <a:pathLst>
                  <a:path h="39116" w="1034163">
                    <a:moveTo>
                      <a:pt x="0" y="0"/>
                    </a:moveTo>
                    <a:lnTo>
                      <a:pt x="1034163" y="0"/>
                    </a:lnTo>
                    <a:lnTo>
                      <a:pt x="1034163" y="39116"/>
                    </a:lnTo>
                    <a:lnTo>
                      <a:pt x="0" y="391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14149361" y="2001919"/>
              <a:ext cx="8160167" cy="5223250"/>
            </a:xfrm>
            <a:custGeom>
              <a:avLst/>
              <a:gdLst/>
              <a:ahLst/>
              <a:cxnLst/>
              <a:rect r="r" b="b" t="t" l="l"/>
              <a:pathLst>
                <a:path h="5223250" w="8160167">
                  <a:moveTo>
                    <a:pt x="0" y="0"/>
                  </a:moveTo>
                  <a:lnTo>
                    <a:pt x="8160167" y="0"/>
                  </a:lnTo>
                  <a:lnTo>
                    <a:pt x="8160167" y="5223250"/>
                  </a:lnTo>
                  <a:lnTo>
                    <a:pt x="0" y="52232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508000" y="2779469"/>
              <a:ext cx="6341081" cy="10514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670"/>
                </a:lnSpc>
              </a:pPr>
              <a:r>
                <a:rPr lang="en-US" sz="4764">
                  <a:solidFill>
                    <a:srgbClr val="000000"/>
                  </a:solidFill>
                  <a:latin typeface="Roboto Slab"/>
                </a:rPr>
                <a:t>Menu Version 2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522091" y="637596"/>
              <a:ext cx="11143149" cy="1110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21"/>
                </a:lnSpc>
              </a:pPr>
              <a:r>
                <a:rPr lang="en-US" sz="5015">
                  <a:solidFill>
                    <a:srgbClr val="101010"/>
                  </a:solidFill>
                  <a:latin typeface="Montserrat Classic Bold"/>
                </a:rPr>
                <a:t>Live Project Involvement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991010"/>
              <a:ext cx="19509527" cy="42979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99408" indent="-399704" lvl="1">
                <a:lnSpc>
                  <a:spcPts val="5183"/>
                </a:lnSpc>
                <a:buFont typeface="Arial"/>
                <a:buChar char="•"/>
              </a:pPr>
              <a:r>
                <a:rPr lang="en-US" sz="3702">
                  <a:solidFill>
                    <a:srgbClr val="000000"/>
                  </a:solidFill>
                  <a:latin typeface="Roboto Slab"/>
                </a:rPr>
                <a:t>Oversaw the implementation of two new features</a:t>
              </a:r>
            </a:p>
            <a:p>
              <a:pPr>
                <a:lnSpc>
                  <a:spcPts val="5183"/>
                </a:lnSpc>
              </a:pPr>
            </a:p>
            <a:p>
              <a:pPr marL="2398224" indent="-599556" lvl="3">
                <a:lnSpc>
                  <a:spcPts val="5183"/>
                </a:lnSpc>
                <a:buFont typeface="Arial"/>
                <a:buChar char="￭"/>
              </a:pPr>
              <a:r>
                <a:rPr lang="en-US" sz="3702">
                  <a:solidFill>
                    <a:srgbClr val="000000"/>
                  </a:solidFill>
                  <a:latin typeface="Roboto Slab"/>
                </a:rPr>
                <a:t>Sync menu to store</a:t>
              </a:r>
            </a:p>
            <a:p>
              <a:pPr>
                <a:lnSpc>
                  <a:spcPts val="5183"/>
                </a:lnSpc>
              </a:pPr>
            </a:p>
            <a:p>
              <a:pPr marL="2398224" indent="-599556" lvl="3">
                <a:lnSpc>
                  <a:spcPts val="5183"/>
                </a:lnSpc>
                <a:spcBef>
                  <a:spcPct val="0"/>
                </a:spcBef>
                <a:buFont typeface="Arial"/>
                <a:buChar char="￭"/>
              </a:pPr>
              <a:r>
                <a:rPr lang="en-US" sz="3702">
                  <a:solidFill>
                    <a:srgbClr val="000000"/>
                  </a:solidFill>
                  <a:latin typeface="Roboto Slab"/>
                </a:rPr>
                <a:t>Reset store menus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8931029" y="7518647"/>
              <a:ext cx="14011283" cy="3415847"/>
            </a:xfrm>
            <a:custGeom>
              <a:avLst/>
              <a:gdLst/>
              <a:ahLst/>
              <a:cxnLst/>
              <a:rect r="r" b="b" t="t" l="l"/>
              <a:pathLst>
                <a:path h="3415847" w="14011283">
                  <a:moveTo>
                    <a:pt x="0" y="0"/>
                  </a:moveTo>
                  <a:lnTo>
                    <a:pt x="14011282" y="0"/>
                  </a:lnTo>
                  <a:lnTo>
                    <a:pt x="14011282" y="3415847"/>
                  </a:lnTo>
                  <a:lnTo>
                    <a:pt x="0" y="34158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75228" r="0" b="-172101"/>
              </a:stretch>
            </a:blipFill>
          </p:spPr>
        </p:sp>
        <p:grpSp>
          <p:nvGrpSpPr>
            <p:cNvPr name="Group 11" id="11"/>
            <p:cNvGrpSpPr/>
            <p:nvPr/>
          </p:nvGrpSpPr>
          <p:grpSpPr>
            <a:xfrm rot="0">
              <a:off x="21488452" y="0"/>
              <a:ext cx="1642152" cy="1642152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B314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21790390" y="200431"/>
              <a:ext cx="1038275" cy="1095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54"/>
                </a:lnSpc>
              </a:pPr>
              <a:r>
                <a:rPr lang="en-US" sz="4967">
                  <a:solidFill>
                    <a:srgbClr val="000000"/>
                  </a:solidFill>
                  <a:latin typeface="Canva Sans"/>
                </a:rPr>
                <a:t>10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2450" y="376672"/>
            <a:ext cx="17379833" cy="9618268"/>
            <a:chOff x="0" y="0"/>
            <a:chExt cx="23173110" cy="1282435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563331" y="2143048"/>
              <a:ext cx="5235448" cy="198023"/>
              <a:chOff x="0" y="0"/>
              <a:chExt cx="1034163" cy="3911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34163" cy="39116"/>
              </a:xfrm>
              <a:custGeom>
                <a:avLst/>
                <a:gdLst/>
                <a:ahLst/>
                <a:cxnLst/>
                <a:rect r="r" b="b" t="t" l="l"/>
                <a:pathLst>
                  <a:path h="39116" w="1034163">
                    <a:moveTo>
                      <a:pt x="0" y="0"/>
                    </a:moveTo>
                    <a:lnTo>
                      <a:pt x="1034163" y="0"/>
                    </a:lnTo>
                    <a:lnTo>
                      <a:pt x="1034163" y="39116"/>
                    </a:lnTo>
                    <a:lnTo>
                      <a:pt x="0" y="391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508000" y="2779469"/>
              <a:ext cx="6341081" cy="10514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670"/>
                </a:lnSpc>
              </a:pPr>
              <a:r>
                <a:rPr lang="en-US" sz="4764">
                  <a:solidFill>
                    <a:srgbClr val="000000"/>
                  </a:solidFill>
                  <a:latin typeface="Roboto Slab"/>
                </a:rPr>
                <a:t>Menu Version 2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522091" y="637596"/>
              <a:ext cx="11143149" cy="1110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21"/>
                </a:lnSpc>
              </a:pPr>
              <a:r>
                <a:rPr lang="en-US" sz="5015">
                  <a:solidFill>
                    <a:srgbClr val="101010"/>
                  </a:solidFill>
                  <a:latin typeface="Montserrat Classic Bold"/>
                </a:rPr>
                <a:t>Live Project Involvement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10963029" y="2485305"/>
              <a:ext cx="12210082" cy="10339052"/>
            </a:xfrm>
            <a:custGeom>
              <a:avLst/>
              <a:gdLst/>
              <a:ahLst/>
              <a:cxnLst/>
              <a:rect r="r" b="b" t="t" l="l"/>
              <a:pathLst>
                <a:path h="10339052" w="12210082">
                  <a:moveTo>
                    <a:pt x="0" y="0"/>
                  </a:moveTo>
                  <a:lnTo>
                    <a:pt x="12210081" y="0"/>
                  </a:lnTo>
                  <a:lnTo>
                    <a:pt x="12210081" y="10339052"/>
                  </a:lnTo>
                  <a:lnTo>
                    <a:pt x="0" y="103390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4499010"/>
              <a:ext cx="19509527" cy="1683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99408" indent="-399704" lvl="1">
                <a:lnSpc>
                  <a:spcPts val="5183"/>
                </a:lnSpc>
                <a:buFont typeface="Arial"/>
                <a:buChar char="•"/>
              </a:pPr>
              <a:r>
                <a:rPr lang="en-US" sz="3702">
                  <a:solidFill>
                    <a:srgbClr val="000000"/>
                  </a:solidFill>
                  <a:latin typeface="Roboto Slab"/>
                </a:rPr>
                <a:t>Updated one existing feature</a:t>
              </a:r>
            </a:p>
            <a:p>
              <a:pPr marL="2398224" indent="-599556" lvl="3">
                <a:lnSpc>
                  <a:spcPts val="5183"/>
                </a:lnSpc>
                <a:spcBef>
                  <a:spcPct val="0"/>
                </a:spcBef>
                <a:buFont typeface="Arial"/>
                <a:buChar char="￭"/>
              </a:pPr>
              <a:r>
                <a:rPr lang="en-US" sz="3702">
                  <a:solidFill>
                    <a:srgbClr val="000000"/>
                  </a:solidFill>
                  <a:latin typeface="Roboto Slab"/>
                </a:rPr>
                <a:t>Publishing menu to stores.</a:t>
              </a:r>
            </a:p>
          </p:txBody>
        </p:sp>
        <p:grpSp>
          <p:nvGrpSpPr>
            <p:cNvPr name="Group 10" id="10"/>
            <p:cNvGrpSpPr/>
            <p:nvPr/>
          </p:nvGrpSpPr>
          <p:grpSpPr>
            <a:xfrm rot="0">
              <a:off x="21488452" y="0"/>
              <a:ext cx="1642152" cy="1642152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B314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21861871" y="200431"/>
              <a:ext cx="895314" cy="1095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54"/>
                </a:lnSpc>
              </a:pPr>
              <a:r>
                <a:rPr lang="en-US" sz="4967">
                  <a:solidFill>
                    <a:srgbClr val="000000"/>
                  </a:solidFill>
                  <a:latin typeface="Canva Sans"/>
                </a:rPr>
                <a:t>11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4948" y="1983958"/>
            <a:ext cx="3926586" cy="148518"/>
            <a:chOff x="0" y="0"/>
            <a:chExt cx="1034163" cy="391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4163" cy="39116"/>
            </a:xfrm>
            <a:custGeom>
              <a:avLst/>
              <a:gdLst/>
              <a:ahLst/>
              <a:cxnLst/>
              <a:rect r="r" b="b" t="t" l="l"/>
              <a:pathLst>
                <a:path h="39116" w="1034163">
                  <a:moveTo>
                    <a:pt x="0" y="0"/>
                  </a:moveTo>
                  <a:lnTo>
                    <a:pt x="1034163" y="0"/>
                  </a:lnTo>
                  <a:lnTo>
                    <a:pt x="1034163" y="39116"/>
                  </a:lnTo>
                  <a:lnTo>
                    <a:pt x="0" y="3911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33450" y="2437461"/>
            <a:ext cx="4755811" cy="812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70"/>
              </a:lnSpc>
            </a:pPr>
            <a:r>
              <a:rPr lang="en-US" sz="4764">
                <a:solidFill>
                  <a:srgbClr val="000000"/>
                </a:solidFill>
                <a:latin typeface="Roboto Slab"/>
              </a:rPr>
              <a:t>Menu Version 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4019" y="828675"/>
            <a:ext cx="8357361" cy="858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1"/>
              </a:lnSpc>
            </a:pPr>
            <a:r>
              <a:rPr lang="en-US" sz="5015">
                <a:solidFill>
                  <a:srgbClr val="101010"/>
                </a:solidFill>
                <a:latin typeface="Montserrat Classic Bold"/>
              </a:rPr>
              <a:t>Live Project Involvement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7225" y="7305906"/>
            <a:ext cx="11727767" cy="1933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9408" indent="-399704" lvl="1">
              <a:lnSpc>
                <a:spcPts val="5183"/>
              </a:lnSpc>
              <a:buFont typeface="Arial"/>
              <a:buChar char="•"/>
            </a:pPr>
            <a:r>
              <a:rPr lang="en-US" sz="3702">
                <a:solidFill>
                  <a:srgbClr val="000000"/>
                </a:solidFill>
                <a:latin typeface="Roboto Slab"/>
              </a:rPr>
              <a:t>Introduced concurrency to all applicable APIs.</a:t>
            </a:r>
          </a:p>
          <a:p>
            <a:pPr>
              <a:lnSpc>
                <a:spcPts val="5183"/>
              </a:lnSpc>
            </a:pPr>
          </a:p>
          <a:p>
            <a:pPr marL="799408" indent="-399704" lvl="1">
              <a:lnSpc>
                <a:spcPts val="5183"/>
              </a:lnSpc>
              <a:spcBef>
                <a:spcPct val="0"/>
              </a:spcBef>
              <a:buFont typeface="Arial"/>
              <a:buChar char="•"/>
            </a:pPr>
            <a:r>
              <a:rPr lang="en-US" sz="3702">
                <a:solidFill>
                  <a:srgbClr val="000000"/>
                </a:solidFill>
                <a:latin typeface="Roboto Slab"/>
              </a:rPr>
              <a:t>Took part in database design.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8488971" y="2381250"/>
            <a:ext cx="9157561" cy="4477649"/>
          </a:xfrm>
          <a:custGeom>
            <a:avLst/>
            <a:gdLst/>
            <a:ahLst/>
            <a:cxnLst/>
            <a:rect r="r" b="b" t="t" l="l"/>
            <a:pathLst>
              <a:path h="4477649" w="9157561">
                <a:moveTo>
                  <a:pt x="0" y="0"/>
                </a:moveTo>
                <a:lnTo>
                  <a:pt x="9157562" y="0"/>
                </a:lnTo>
                <a:lnTo>
                  <a:pt x="9157562" y="4477649"/>
                </a:lnTo>
                <a:lnTo>
                  <a:pt x="0" y="44776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7811" r="0" b="-25365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6668789" y="376672"/>
            <a:ext cx="1231614" cy="123161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9B314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6943621" y="503183"/>
            <a:ext cx="681949" cy="845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54"/>
              </a:lnSpc>
            </a:pPr>
            <a:r>
              <a:rPr lang="en-US" sz="4967">
                <a:solidFill>
                  <a:srgbClr val="000000"/>
                </a:solidFill>
                <a:latin typeface="Canva Sans"/>
              </a:rPr>
              <a:t>12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4948" y="1983958"/>
            <a:ext cx="3926586" cy="148518"/>
            <a:chOff x="0" y="0"/>
            <a:chExt cx="1034163" cy="391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4163" cy="39116"/>
            </a:xfrm>
            <a:custGeom>
              <a:avLst/>
              <a:gdLst/>
              <a:ahLst/>
              <a:cxnLst/>
              <a:rect r="r" b="b" t="t" l="l"/>
              <a:pathLst>
                <a:path h="39116" w="1034163">
                  <a:moveTo>
                    <a:pt x="0" y="0"/>
                  </a:moveTo>
                  <a:lnTo>
                    <a:pt x="1034163" y="0"/>
                  </a:lnTo>
                  <a:lnTo>
                    <a:pt x="1034163" y="39116"/>
                  </a:lnTo>
                  <a:lnTo>
                    <a:pt x="0" y="3911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387412" y="5340131"/>
            <a:ext cx="10338114" cy="4434012"/>
          </a:xfrm>
          <a:custGeom>
            <a:avLst/>
            <a:gdLst/>
            <a:ahLst/>
            <a:cxnLst/>
            <a:rect r="r" b="b" t="t" l="l"/>
            <a:pathLst>
              <a:path h="4434012" w="10338114">
                <a:moveTo>
                  <a:pt x="0" y="0"/>
                </a:moveTo>
                <a:lnTo>
                  <a:pt x="10338114" y="0"/>
                </a:lnTo>
                <a:lnTo>
                  <a:pt x="10338114" y="4434012"/>
                </a:lnTo>
                <a:lnTo>
                  <a:pt x="0" y="4434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719" t="-109354" r="-31690" b="-7388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33450" y="2437461"/>
            <a:ext cx="4755811" cy="812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70"/>
              </a:lnSpc>
            </a:pPr>
            <a:r>
              <a:rPr lang="en-US" sz="4764">
                <a:solidFill>
                  <a:srgbClr val="000000"/>
                </a:solidFill>
                <a:latin typeface="Roboto Slab"/>
              </a:rPr>
              <a:t>Menu Uploader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4019" y="828675"/>
            <a:ext cx="8357361" cy="858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1"/>
              </a:lnSpc>
            </a:pPr>
            <a:r>
              <a:rPr lang="en-US" sz="5015">
                <a:solidFill>
                  <a:srgbClr val="101010"/>
                </a:solidFill>
                <a:latin typeface="Montserrat Classic Bold"/>
              </a:rPr>
              <a:t>Live Project Involvement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5300" y="3622363"/>
            <a:ext cx="13885769" cy="1279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9408" indent="-399704" lvl="1">
              <a:lnSpc>
                <a:spcPts val="5183"/>
              </a:lnSpc>
              <a:spcBef>
                <a:spcPct val="0"/>
              </a:spcBef>
              <a:buFont typeface="Arial"/>
              <a:buChar char="•"/>
            </a:pPr>
            <a:r>
              <a:rPr lang="en-US" sz="3702">
                <a:solidFill>
                  <a:srgbClr val="000000"/>
                </a:solidFill>
                <a:latin typeface="Roboto Slab"/>
              </a:rPr>
              <a:t>Revised 80% of code of this service to integrate it with Menu service's version 2.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6668789" y="376672"/>
            <a:ext cx="1231614" cy="123161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9B314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6933739" y="503183"/>
            <a:ext cx="701714" cy="845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54"/>
              </a:lnSpc>
            </a:pPr>
            <a:r>
              <a:rPr lang="en-US" sz="4967">
                <a:solidFill>
                  <a:srgbClr val="000000"/>
                </a:solidFill>
                <a:latin typeface="Canva Sans"/>
              </a:rPr>
              <a:t>13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4948" y="1983958"/>
            <a:ext cx="3926586" cy="148518"/>
            <a:chOff x="0" y="0"/>
            <a:chExt cx="1034163" cy="391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4163" cy="39116"/>
            </a:xfrm>
            <a:custGeom>
              <a:avLst/>
              <a:gdLst/>
              <a:ahLst/>
              <a:cxnLst/>
              <a:rect r="r" b="b" t="t" l="l"/>
              <a:pathLst>
                <a:path h="39116" w="1034163">
                  <a:moveTo>
                    <a:pt x="0" y="0"/>
                  </a:moveTo>
                  <a:lnTo>
                    <a:pt x="1034163" y="0"/>
                  </a:lnTo>
                  <a:lnTo>
                    <a:pt x="1034163" y="39116"/>
                  </a:lnTo>
                  <a:lnTo>
                    <a:pt x="0" y="3911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3545157"/>
            <a:ext cx="16230600" cy="4156408"/>
          </a:xfrm>
          <a:custGeom>
            <a:avLst/>
            <a:gdLst/>
            <a:ahLst/>
            <a:cxnLst/>
            <a:rect r="r" b="b" t="t" l="l"/>
            <a:pathLst>
              <a:path h="4156408" w="16230600">
                <a:moveTo>
                  <a:pt x="0" y="0"/>
                </a:moveTo>
                <a:lnTo>
                  <a:pt x="16230600" y="0"/>
                </a:lnTo>
                <a:lnTo>
                  <a:pt x="16230600" y="4156407"/>
                </a:lnTo>
                <a:lnTo>
                  <a:pt x="0" y="41564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33450" y="2437461"/>
            <a:ext cx="4755811" cy="812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70"/>
              </a:lnSpc>
            </a:pPr>
            <a:r>
              <a:rPr lang="en-US" sz="4764">
                <a:solidFill>
                  <a:srgbClr val="000000"/>
                </a:solidFill>
                <a:latin typeface="Roboto Slab"/>
              </a:rPr>
              <a:t>Menu Uploader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4019" y="828675"/>
            <a:ext cx="8357361" cy="858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1"/>
              </a:lnSpc>
            </a:pPr>
            <a:r>
              <a:rPr lang="en-US" sz="5015">
                <a:solidFill>
                  <a:srgbClr val="101010"/>
                </a:solidFill>
                <a:latin typeface="Montserrat Classic Bold"/>
              </a:rPr>
              <a:t>Live Project Involvement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6668789" y="376672"/>
            <a:ext cx="1231614" cy="123161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9B314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6925923" y="503183"/>
            <a:ext cx="717345" cy="845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54"/>
              </a:lnSpc>
            </a:pPr>
            <a:r>
              <a:rPr lang="en-US" sz="4967">
                <a:solidFill>
                  <a:srgbClr val="000000"/>
                </a:solidFill>
                <a:latin typeface="Canva Sans"/>
              </a:rPr>
              <a:t>14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4948" y="1983958"/>
            <a:ext cx="3926586" cy="148518"/>
            <a:chOff x="0" y="0"/>
            <a:chExt cx="1034163" cy="391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4163" cy="39116"/>
            </a:xfrm>
            <a:custGeom>
              <a:avLst/>
              <a:gdLst/>
              <a:ahLst/>
              <a:cxnLst/>
              <a:rect r="r" b="b" t="t" l="l"/>
              <a:pathLst>
                <a:path h="39116" w="1034163">
                  <a:moveTo>
                    <a:pt x="0" y="0"/>
                  </a:moveTo>
                  <a:lnTo>
                    <a:pt x="1034163" y="0"/>
                  </a:lnTo>
                  <a:lnTo>
                    <a:pt x="1034163" y="39116"/>
                  </a:lnTo>
                  <a:lnTo>
                    <a:pt x="0" y="3911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106242" y="5097042"/>
            <a:ext cx="6535614" cy="3676283"/>
          </a:xfrm>
          <a:custGeom>
            <a:avLst/>
            <a:gdLst/>
            <a:ahLst/>
            <a:cxnLst/>
            <a:rect r="r" b="b" t="t" l="l"/>
            <a:pathLst>
              <a:path h="3676283" w="6535614">
                <a:moveTo>
                  <a:pt x="0" y="0"/>
                </a:moveTo>
                <a:lnTo>
                  <a:pt x="6535614" y="0"/>
                </a:lnTo>
                <a:lnTo>
                  <a:pt x="6535614" y="3676283"/>
                </a:lnTo>
                <a:lnTo>
                  <a:pt x="0" y="36762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33450" y="2437461"/>
            <a:ext cx="4755811" cy="812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70"/>
              </a:lnSpc>
            </a:pPr>
            <a:r>
              <a:rPr lang="en-US" sz="4764">
                <a:solidFill>
                  <a:srgbClr val="000000"/>
                </a:solidFill>
                <a:latin typeface="Roboto Slab"/>
              </a:rPr>
              <a:t>Klikjek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4019" y="828675"/>
            <a:ext cx="8357361" cy="858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1"/>
              </a:lnSpc>
            </a:pPr>
            <a:r>
              <a:rPr lang="en-US" sz="5015">
                <a:solidFill>
                  <a:srgbClr val="101010"/>
                </a:solidFill>
                <a:latin typeface="Montserrat Classic Bold"/>
              </a:rPr>
              <a:t>Live Project Involvement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5300" y="4003363"/>
            <a:ext cx="13480129" cy="629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9408" indent="-399704" lvl="1">
              <a:lnSpc>
                <a:spcPts val="5183"/>
              </a:lnSpc>
              <a:spcBef>
                <a:spcPct val="0"/>
              </a:spcBef>
              <a:buFont typeface="Arial"/>
              <a:buChar char="•"/>
            </a:pPr>
            <a:r>
              <a:rPr lang="en-US" sz="3702">
                <a:solidFill>
                  <a:srgbClr val="000000"/>
                </a:solidFill>
                <a:latin typeface="Roboto Slab"/>
              </a:rPr>
              <a:t>Got familiar with Gojek's food delivery platform </a:t>
            </a:r>
            <a:r>
              <a:rPr lang="en-US" sz="3702">
                <a:solidFill>
                  <a:srgbClr val="000000"/>
                </a:solidFill>
                <a:latin typeface="Roboto Slab Bold"/>
              </a:rPr>
              <a:t>Gofood.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6668789" y="376672"/>
            <a:ext cx="1231614" cy="123161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9B314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6930380" y="503183"/>
            <a:ext cx="708431" cy="845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54"/>
              </a:lnSpc>
            </a:pPr>
            <a:r>
              <a:rPr lang="en-US" sz="4967">
                <a:solidFill>
                  <a:srgbClr val="000000"/>
                </a:solidFill>
                <a:latin typeface="Canva Sans"/>
              </a:rPr>
              <a:t>15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4948" y="1983958"/>
            <a:ext cx="3926586" cy="148518"/>
            <a:chOff x="0" y="0"/>
            <a:chExt cx="1034163" cy="391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4163" cy="39116"/>
            </a:xfrm>
            <a:custGeom>
              <a:avLst/>
              <a:gdLst/>
              <a:ahLst/>
              <a:cxnLst/>
              <a:rect r="r" b="b" t="t" l="l"/>
              <a:pathLst>
                <a:path h="39116" w="1034163">
                  <a:moveTo>
                    <a:pt x="0" y="0"/>
                  </a:moveTo>
                  <a:lnTo>
                    <a:pt x="1034163" y="0"/>
                  </a:lnTo>
                  <a:lnTo>
                    <a:pt x="1034163" y="39116"/>
                  </a:lnTo>
                  <a:lnTo>
                    <a:pt x="0" y="3911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301380" y="2058217"/>
            <a:ext cx="7550669" cy="7341952"/>
          </a:xfrm>
          <a:custGeom>
            <a:avLst/>
            <a:gdLst/>
            <a:ahLst/>
            <a:cxnLst/>
            <a:rect r="r" b="b" t="t" l="l"/>
            <a:pathLst>
              <a:path h="7341952" w="7550669">
                <a:moveTo>
                  <a:pt x="0" y="0"/>
                </a:moveTo>
                <a:lnTo>
                  <a:pt x="7550670" y="0"/>
                </a:lnTo>
                <a:lnTo>
                  <a:pt x="7550670" y="7341952"/>
                </a:lnTo>
                <a:lnTo>
                  <a:pt x="0" y="73419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33450" y="2437461"/>
            <a:ext cx="4755811" cy="812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70"/>
              </a:lnSpc>
            </a:pPr>
            <a:r>
              <a:rPr lang="en-US" sz="4764">
                <a:solidFill>
                  <a:srgbClr val="000000"/>
                </a:solidFill>
                <a:latin typeface="Roboto Slab"/>
              </a:rPr>
              <a:t>Klikjek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4019" y="828675"/>
            <a:ext cx="8357361" cy="858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21"/>
              </a:lnSpc>
            </a:pPr>
            <a:r>
              <a:rPr lang="en-US" sz="5015">
                <a:solidFill>
                  <a:srgbClr val="101010"/>
                </a:solidFill>
                <a:latin typeface="Montserrat Classic Bold"/>
              </a:rPr>
              <a:t>Live Project Involvement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2925" y="3812863"/>
            <a:ext cx="8352847" cy="1944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9408" indent="-399704" lvl="1">
              <a:lnSpc>
                <a:spcPts val="5183"/>
              </a:lnSpc>
              <a:spcBef>
                <a:spcPct val="0"/>
              </a:spcBef>
              <a:buFont typeface="Arial"/>
              <a:buChar char="•"/>
            </a:pPr>
            <a:r>
              <a:rPr lang="en-US" sz="3702">
                <a:solidFill>
                  <a:srgbClr val="000000"/>
                </a:solidFill>
                <a:latin typeface="Roboto Slab"/>
              </a:rPr>
              <a:t>Written the complete transform feature &amp; identified dependencies for other changes.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6668789" y="376672"/>
            <a:ext cx="1231614" cy="123161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9B314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6913909" y="503183"/>
            <a:ext cx="741372" cy="845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54"/>
              </a:lnSpc>
            </a:pPr>
            <a:r>
              <a:rPr lang="en-US" sz="4967">
                <a:solidFill>
                  <a:srgbClr val="000000"/>
                </a:solidFill>
                <a:latin typeface="Canva Sans"/>
              </a:rPr>
              <a:t>16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0790" y="0"/>
            <a:ext cx="212090" cy="5143500"/>
            <a:chOff x="0" y="0"/>
            <a:chExt cx="55859" cy="13546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59" cy="1354667"/>
            </a:xfrm>
            <a:custGeom>
              <a:avLst/>
              <a:gdLst/>
              <a:ahLst/>
              <a:cxnLst/>
              <a:rect r="r" b="b" t="t" l="l"/>
              <a:pathLst>
                <a:path h="1354667" w="55859">
                  <a:moveTo>
                    <a:pt x="0" y="0"/>
                  </a:moveTo>
                  <a:lnTo>
                    <a:pt x="55859" y="0"/>
                  </a:lnTo>
                  <a:lnTo>
                    <a:pt x="55859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794627" y="4105507"/>
            <a:ext cx="10862474" cy="136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0"/>
              </a:lnSpc>
            </a:pPr>
            <a:r>
              <a:rPr lang="en-US" sz="9600">
                <a:solidFill>
                  <a:srgbClr val="1211CA"/>
                </a:solidFill>
                <a:latin typeface="Montserrat Ultra-Bold"/>
              </a:rPr>
              <a:t>THANK YOU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42252" y="5678700"/>
            <a:ext cx="12965953" cy="812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70"/>
              </a:lnSpc>
            </a:pPr>
            <a:r>
              <a:rPr lang="en-US" sz="4764">
                <a:solidFill>
                  <a:srgbClr val="000000"/>
                </a:solidFill>
                <a:latin typeface="Roboto Slab"/>
              </a:rPr>
              <a:t>I am ready for your questions now.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44019" y="376672"/>
            <a:ext cx="16956384" cy="8937922"/>
            <a:chOff x="0" y="0"/>
            <a:chExt cx="22608512" cy="1191723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41239" y="2143048"/>
              <a:ext cx="5235448" cy="198023"/>
              <a:chOff x="0" y="0"/>
              <a:chExt cx="1034163" cy="3911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34163" cy="39116"/>
              </a:xfrm>
              <a:custGeom>
                <a:avLst/>
                <a:gdLst/>
                <a:ahLst/>
                <a:cxnLst/>
                <a:rect r="r" b="b" t="t" l="l"/>
                <a:pathLst>
                  <a:path h="39116" w="1034163">
                    <a:moveTo>
                      <a:pt x="0" y="0"/>
                    </a:moveTo>
                    <a:lnTo>
                      <a:pt x="1034163" y="0"/>
                    </a:lnTo>
                    <a:lnTo>
                      <a:pt x="1034163" y="39116"/>
                    </a:lnTo>
                    <a:lnTo>
                      <a:pt x="0" y="391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6385158" y="4016812"/>
              <a:ext cx="9096300" cy="2569717"/>
            </a:xfrm>
            <a:custGeom>
              <a:avLst/>
              <a:gdLst/>
              <a:ahLst/>
              <a:cxnLst/>
              <a:rect r="r" b="b" t="t" l="l"/>
              <a:pathLst>
                <a:path h="2569717" w="9096300">
                  <a:moveTo>
                    <a:pt x="0" y="0"/>
                  </a:moveTo>
                  <a:lnTo>
                    <a:pt x="9096301" y="0"/>
                  </a:lnTo>
                  <a:lnTo>
                    <a:pt x="9096301" y="2569717"/>
                  </a:lnTo>
                  <a:lnTo>
                    <a:pt x="0" y="25697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AutoShape 7" id="7"/>
            <p:cNvSpPr/>
            <p:nvPr/>
          </p:nvSpPr>
          <p:spPr>
            <a:xfrm>
              <a:off x="2275438" y="9316294"/>
              <a:ext cx="17658710" cy="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12909" y="9823997"/>
              <a:ext cx="4325242" cy="816389"/>
            </a:xfrm>
            <a:custGeom>
              <a:avLst/>
              <a:gdLst/>
              <a:ahLst/>
              <a:cxnLst/>
              <a:rect r="r" b="b" t="t" l="l"/>
              <a:pathLst>
                <a:path h="816389" w="4325242">
                  <a:moveTo>
                    <a:pt x="0" y="0"/>
                  </a:moveTo>
                  <a:lnTo>
                    <a:pt x="4325242" y="0"/>
                  </a:lnTo>
                  <a:lnTo>
                    <a:pt x="4325242" y="816389"/>
                  </a:lnTo>
                  <a:lnTo>
                    <a:pt x="0" y="8163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4967248" y="11013081"/>
              <a:ext cx="4286578" cy="878749"/>
            </a:xfrm>
            <a:custGeom>
              <a:avLst/>
              <a:gdLst/>
              <a:ahLst/>
              <a:cxnLst/>
              <a:rect r="r" b="b" t="t" l="l"/>
              <a:pathLst>
                <a:path h="878749" w="4286578">
                  <a:moveTo>
                    <a:pt x="0" y="0"/>
                  </a:moveTo>
                  <a:lnTo>
                    <a:pt x="4286578" y="0"/>
                  </a:lnTo>
                  <a:lnTo>
                    <a:pt x="4286578" y="878749"/>
                  </a:lnTo>
                  <a:lnTo>
                    <a:pt x="0" y="8787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9668592" y="9290260"/>
              <a:ext cx="3739173" cy="2103285"/>
            </a:xfrm>
            <a:custGeom>
              <a:avLst/>
              <a:gdLst/>
              <a:ahLst/>
              <a:cxnLst/>
              <a:rect r="r" b="b" t="t" l="l"/>
              <a:pathLst>
                <a:path h="2103285" w="3739173">
                  <a:moveTo>
                    <a:pt x="0" y="0"/>
                  </a:moveTo>
                  <a:lnTo>
                    <a:pt x="3739172" y="0"/>
                  </a:lnTo>
                  <a:lnTo>
                    <a:pt x="3739172" y="2103285"/>
                  </a:lnTo>
                  <a:lnTo>
                    <a:pt x="0" y="21032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2916323" y="10819060"/>
              <a:ext cx="5622031" cy="1098170"/>
            </a:xfrm>
            <a:custGeom>
              <a:avLst/>
              <a:gdLst/>
              <a:ahLst/>
              <a:cxnLst/>
              <a:rect r="r" b="b" t="t" l="l"/>
              <a:pathLst>
                <a:path h="1098170" w="5622031">
                  <a:moveTo>
                    <a:pt x="0" y="0"/>
                  </a:moveTo>
                  <a:lnTo>
                    <a:pt x="5622031" y="0"/>
                  </a:lnTo>
                  <a:lnTo>
                    <a:pt x="5622031" y="1098170"/>
                  </a:lnTo>
                  <a:lnTo>
                    <a:pt x="0" y="10981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7953843" y="9905511"/>
              <a:ext cx="3960593" cy="734876"/>
            </a:xfrm>
            <a:custGeom>
              <a:avLst/>
              <a:gdLst/>
              <a:ahLst/>
              <a:cxnLst/>
              <a:rect r="r" b="b" t="t" l="l"/>
              <a:pathLst>
                <a:path h="734876" w="3960593">
                  <a:moveTo>
                    <a:pt x="0" y="0"/>
                  </a:moveTo>
                  <a:lnTo>
                    <a:pt x="3960593" y="0"/>
                  </a:lnTo>
                  <a:lnTo>
                    <a:pt x="3960593" y="734875"/>
                  </a:lnTo>
                  <a:lnTo>
                    <a:pt x="0" y="7348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41239" y="2713665"/>
              <a:ext cx="9627352" cy="8712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858288" indent="-429144" lvl="1">
                <a:lnSpc>
                  <a:spcPts val="5565"/>
                </a:lnSpc>
                <a:buFont typeface="Arial"/>
                <a:buChar char="•"/>
              </a:pPr>
              <a:r>
                <a:rPr lang="en-US" sz="3975">
                  <a:solidFill>
                    <a:srgbClr val="000000"/>
                  </a:solidFill>
                  <a:latin typeface="Roboto Slab"/>
                </a:rPr>
                <a:t>Assigned to Klikit team.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37596"/>
              <a:ext cx="8244179" cy="1110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21"/>
                </a:lnSpc>
              </a:pPr>
              <a:r>
                <a:rPr lang="en-US" sz="5015">
                  <a:solidFill>
                    <a:srgbClr val="101010"/>
                  </a:solidFill>
                  <a:latin typeface="Montserrat Classic Bold"/>
                </a:rPr>
                <a:t>Team Assignment</a:t>
              </a:r>
            </a:p>
          </p:txBody>
        </p:sp>
        <p:grpSp>
          <p:nvGrpSpPr>
            <p:cNvPr name="Group 15" id="15"/>
            <p:cNvGrpSpPr/>
            <p:nvPr/>
          </p:nvGrpSpPr>
          <p:grpSpPr>
            <a:xfrm rot="0">
              <a:off x="20966360" y="0"/>
              <a:ext cx="1642152" cy="1642152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B314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6119632" y="7488229"/>
              <a:ext cx="9627352" cy="881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65"/>
                </a:lnSpc>
              </a:pPr>
              <a:r>
                <a:rPr lang="en-US" sz="3975">
                  <a:solidFill>
                    <a:srgbClr val="000000"/>
                  </a:solidFill>
                  <a:latin typeface="Roboto Slab"/>
                </a:rPr>
                <a:t>Integrated Partners</a:t>
              </a:r>
            </a:p>
          </p:txBody>
        </p:sp>
        <p:sp>
          <p:nvSpPr>
            <p:cNvPr name="AutoShape 19" id="19"/>
            <p:cNvSpPr/>
            <p:nvPr/>
          </p:nvSpPr>
          <p:spPr>
            <a:xfrm flipH="true">
              <a:off x="2300930" y="9328994"/>
              <a:ext cx="0" cy="430869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0" id="20"/>
            <p:cNvSpPr/>
            <p:nvPr/>
          </p:nvSpPr>
          <p:spPr>
            <a:xfrm flipH="true">
              <a:off x="11530137" y="9341694"/>
              <a:ext cx="0" cy="430869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1" id="21"/>
            <p:cNvSpPr/>
            <p:nvPr/>
          </p:nvSpPr>
          <p:spPr>
            <a:xfrm>
              <a:off x="19908740" y="9290894"/>
              <a:ext cx="0" cy="430869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2" id="22"/>
            <p:cNvSpPr/>
            <p:nvPr/>
          </p:nvSpPr>
          <p:spPr>
            <a:xfrm flipH="true">
              <a:off x="15727339" y="9316294"/>
              <a:ext cx="19646" cy="1502766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3" id="23"/>
            <p:cNvSpPr/>
            <p:nvPr/>
          </p:nvSpPr>
          <p:spPr>
            <a:xfrm flipH="true">
              <a:off x="7135935" y="9290592"/>
              <a:ext cx="19646" cy="1502766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4" id="24"/>
            <p:cNvSpPr txBox="true"/>
            <p:nvPr/>
          </p:nvSpPr>
          <p:spPr>
            <a:xfrm rot="0">
              <a:off x="21563608" y="200431"/>
              <a:ext cx="447657" cy="1095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54"/>
                </a:lnSpc>
              </a:pPr>
              <a:r>
                <a:rPr lang="en-US" sz="4967">
                  <a:solidFill>
                    <a:srgbClr val="000000"/>
                  </a:solidFill>
                  <a:latin typeface="Canva Sans"/>
                </a:rPr>
                <a:t>1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5373" y="376672"/>
            <a:ext cx="17335030" cy="6216769"/>
            <a:chOff x="0" y="0"/>
            <a:chExt cx="23113373" cy="8289025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546100" y="2143048"/>
              <a:ext cx="5235448" cy="198023"/>
              <a:chOff x="0" y="0"/>
              <a:chExt cx="1034163" cy="3911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34163" cy="39116"/>
              </a:xfrm>
              <a:custGeom>
                <a:avLst/>
                <a:gdLst/>
                <a:ahLst/>
                <a:cxnLst/>
                <a:rect r="r" b="b" t="t" l="l"/>
                <a:pathLst>
                  <a:path h="39116" w="1034163">
                    <a:moveTo>
                      <a:pt x="0" y="0"/>
                    </a:moveTo>
                    <a:lnTo>
                      <a:pt x="1034163" y="0"/>
                    </a:lnTo>
                    <a:lnTo>
                      <a:pt x="1034163" y="39116"/>
                    </a:lnTo>
                    <a:lnTo>
                      <a:pt x="0" y="391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250861" y="647121"/>
              <a:ext cx="12017880" cy="9950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20"/>
                </a:lnSpc>
              </a:pPr>
              <a:r>
                <a:rPr lang="en-US" sz="4443">
                  <a:solidFill>
                    <a:srgbClr val="101010"/>
                  </a:solidFill>
                  <a:latin typeface="Montserrat Classic Bold"/>
                </a:rPr>
                <a:t>Breaking down the Internship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5899564"/>
              <a:ext cx="8078536" cy="9797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965242" indent="-482621" lvl="1">
                <a:lnSpc>
                  <a:spcPts val="6259"/>
                </a:lnSpc>
                <a:buFont typeface="Arial"/>
                <a:buChar char="•"/>
              </a:pPr>
              <a:r>
                <a:rPr lang="en-US" sz="4470">
                  <a:solidFill>
                    <a:srgbClr val="000000"/>
                  </a:solidFill>
                  <a:latin typeface="Roboto Slab"/>
                </a:rPr>
                <a:t>Learning Period.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7309231"/>
              <a:ext cx="10511537" cy="9797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965242" indent="-482621" lvl="1">
                <a:lnSpc>
                  <a:spcPts val="6259"/>
                </a:lnSpc>
                <a:buFont typeface="Arial"/>
                <a:buChar char="•"/>
              </a:pPr>
              <a:r>
                <a:rPr lang="en-US" sz="4470">
                  <a:solidFill>
                    <a:srgbClr val="000000"/>
                  </a:solidFill>
                  <a:latin typeface="Roboto Slab"/>
                </a:rPr>
                <a:t>Live Project Involvement.</a:t>
              </a:r>
            </a:p>
          </p:txBody>
        </p:sp>
        <p:grpSp>
          <p:nvGrpSpPr>
            <p:cNvPr name="Group 9" id="9"/>
            <p:cNvGrpSpPr/>
            <p:nvPr/>
          </p:nvGrpSpPr>
          <p:grpSpPr>
            <a:xfrm rot="0">
              <a:off x="21471221" y="0"/>
              <a:ext cx="1642152" cy="1642152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B314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22061493" y="200431"/>
              <a:ext cx="461608" cy="1095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54"/>
                </a:lnSpc>
              </a:pPr>
              <a:r>
                <a:rPr lang="en-US" sz="4967">
                  <a:solidFill>
                    <a:srgbClr val="000000"/>
                  </a:solidFill>
                  <a:latin typeface="Canva Sans"/>
                </a:rPr>
                <a:t>2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3494" y="376672"/>
            <a:ext cx="17346909" cy="6899119"/>
            <a:chOff x="0" y="0"/>
            <a:chExt cx="23129212" cy="9198825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561939" y="2143048"/>
              <a:ext cx="5235448" cy="198023"/>
              <a:chOff x="0" y="0"/>
              <a:chExt cx="1034163" cy="3911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34163" cy="39116"/>
              </a:xfrm>
              <a:custGeom>
                <a:avLst/>
                <a:gdLst/>
                <a:ahLst/>
                <a:cxnLst/>
                <a:rect r="r" b="b" t="t" l="l"/>
                <a:pathLst>
                  <a:path h="39116" w="1034163">
                    <a:moveTo>
                      <a:pt x="0" y="0"/>
                    </a:moveTo>
                    <a:lnTo>
                      <a:pt x="1034163" y="0"/>
                    </a:lnTo>
                    <a:lnTo>
                      <a:pt x="1034163" y="39116"/>
                    </a:lnTo>
                    <a:lnTo>
                      <a:pt x="0" y="391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5538721"/>
              <a:ext cx="13737832" cy="36601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858288" indent="-429144" lvl="1">
                <a:lnSpc>
                  <a:spcPts val="5565"/>
                </a:lnSpc>
                <a:buFont typeface="Arial"/>
                <a:buChar char="•"/>
              </a:pPr>
              <a:r>
                <a:rPr lang="en-US" sz="3975">
                  <a:solidFill>
                    <a:srgbClr val="000000"/>
                  </a:solidFill>
                  <a:latin typeface="Roboto Slab"/>
                </a:rPr>
                <a:t>Learning the basics of Golang &amp; adjusting.</a:t>
              </a:r>
            </a:p>
            <a:p>
              <a:pPr>
                <a:lnSpc>
                  <a:spcPts val="5565"/>
                </a:lnSpc>
              </a:pPr>
            </a:p>
            <a:p>
              <a:pPr marL="858288" indent="-429144" lvl="1">
                <a:lnSpc>
                  <a:spcPts val="5565"/>
                </a:lnSpc>
                <a:buFont typeface="Arial"/>
                <a:buChar char="•"/>
              </a:pPr>
              <a:r>
                <a:rPr lang="en-US" sz="3975">
                  <a:solidFill>
                    <a:srgbClr val="000000"/>
                  </a:solidFill>
                  <a:latin typeface="Roboto Slab"/>
                </a:rPr>
                <a:t>Bi-weekly progress check.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520700" y="637596"/>
              <a:ext cx="7508619" cy="1110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21"/>
                </a:lnSpc>
              </a:pPr>
              <a:r>
                <a:rPr lang="en-US" sz="5015">
                  <a:solidFill>
                    <a:srgbClr val="101010"/>
                  </a:solidFill>
                  <a:latin typeface="Montserrat Classic Bold"/>
                </a:rPr>
                <a:t>Learning Period</a:t>
              </a:r>
            </a:p>
          </p:txBody>
        </p:sp>
        <p:grpSp>
          <p:nvGrpSpPr>
            <p:cNvPr name="Group 8" id="8"/>
            <p:cNvGrpSpPr/>
            <p:nvPr/>
          </p:nvGrpSpPr>
          <p:grpSpPr>
            <a:xfrm rot="0">
              <a:off x="21487060" y="0"/>
              <a:ext cx="1642152" cy="1642152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B314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22064155" y="200431"/>
              <a:ext cx="487961" cy="1095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54"/>
                </a:lnSpc>
              </a:pPr>
              <a:r>
                <a:rPr lang="en-US" sz="4967">
                  <a:solidFill>
                    <a:srgbClr val="000000"/>
                  </a:solidFill>
                  <a:latin typeface="Canva Sans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2925" y="376672"/>
            <a:ext cx="17357478" cy="9229587"/>
            <a:chOff x="0" y="0"/>
            <a:chExt cx="23143303" cy="1230611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576031" y="2143048"/>
              <a:ext cx="5235448" cy="198023"/>
              <a:chOff x="0" y="0"/>
              <a:chExt cx="1034163" cy="3911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34163" cy="39116"/>
              </a:xfrm>
              <a:custGeom>
                <a:avLst/>
                <a:gdLst/>
                <a:ahLst/>
                <a:cxnLst/>
                <a:rect r="r" b="b" t="t" l="l"/>
                <a:pathLst>
                  <a:path h="39116" w="1034163">
                    <a:moveTo>
                      <a:pt x="0" y="0"/>
                    </a:moveTo>
                    <a:lnTo>
                      <a:pt x="1034163" y="0"/>
                    </a:lnTo>
                    <a:lnTo>
                      <a:pt x="1034163" y="39116"/>
                    </a:lnTo>
                    <a:lnTo>
                      <a:pt x="0" y="391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 flipH="true">
              <a:off x="13955123" y="869371"/>
              <a:ext cx="0" cy="11436746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4361819" y="742371"/>
              <a:ext cx="4503108" cy="3324725"/>
            </a:xfrm>
            <a:custGeom>
              <a:avLst/>
              <a:gdLst/>
              <a:ahLst/>
              <a:cxnLst/>
              <a:rect r="r" b="b" t="t" l="l"/>
              <a:pathLst>
                <a:path h="3324725" w="4503108">
                  <a:moveTo>
                    <a:pt x="0" y="0"/>
                  </a:moveTo>
                  <a:lnTo>
                    <a:pt x="4503108" y="0"/>
                  </a:lnTo>
                  <a:lnTo>
                    <a:pt x="4503108" y="3324725"/>
                  </a:lnTo>
                  <a:lnTo>
                    <a:pt x="0" y="33247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068656" y="4721090"/>
              <a:ext cx="5592542" cy="7585026"/>
            </a:xfrm>
            <a:custGeom>
              <a:avLst/>
              <a:gdLst/>
              <a:ahLst/>
              <a:cxnLst/>
              <a:rect r="r" b="b" t="t" l="l"/>
              <a:pathLst>
                <a:path h="7585026" w="5592542">
                  <a:moveTo>
                    <a:pt x="0" y="0"/>
                  </a:moveTo>
                  <a:lnTo>
                    <a:pt x="5592542" y="0"/>
                  </a:lnTo>
                  <a:lnTo>
                    <a:pt x="5592542" y="7585027"/>
                  </a:lnTo>
                  <a:lnTo>
                    <a:pt x="0" y="75850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4487619"/>
              <a:ext cx="13737832" cy="27304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858288" indent="-429144" lvl="1">
                <a:lnSpc>
                  <a:spcPts val="5565"/>
                </a:lnSpc>
                <a:buFont typeface="Arial"/>
                <a:buChar char="•"/>
              </a:pPr>
              <a:r>
                <a:rPr lang="en-US" sz="3975">
                  <a:solidFill>
                    <a:srgbClr val="000000"/>
                  </a:solidFill>
                  <a:latin typeface="Roboto Slab"/>
                </a:rPr>
                <a:t>Creating a Web-Server.</a:t>
              </a:r>
            </a:p>
            <a:p>
              <a:pPr>
                <a:lnSpc>
                  <a:spcPts val="5565"/>
                </a:lnSpc>
              </a:pPr>
            </a:p>
            <a:p>
              <a:pPr marL="858288" indent="-429144" lvl="1">
                <a:lnSpc>
                  <a:spcPts val="5565"/>
                </a:lnSpc>
                <a:buFont typeface="Arial"/>
                <a:buChar char="•"/>
              </a:pPr>
              <a:r>
                <a:rPr lang="en-US" sz="3975">
                  <a:solidFill>
                    <a:srgbClr val="000000"/>
                  </a:solidFill>
                  <a:latin typeface="Roboto Slab"/>
                </a:rPr>
                <a:t>Creating a Simple CRUD app using Go.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534791" y="637596"/>
              <a:ext cx="7508619" cy="1110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21"/>
                </a:lnSpc>
              </a:pPr>
              <a:r>
                <a:rPr lang="en-US" sz="5015">
                  <a:solidFill>
                    <a:srgbClr val="101010"/>
                  </a:solidFill>
                  <a:latin typeface="Montserrat Classic Bold"/>
                </a:rPr>
                <a:t>Learning Period</a:t>
              </a:r>
            </a:p>
          </p:txBody>
        </p:sp>
        <p:sp>
          <p:nvSpPr>
            <p:cNvPr name="AutoShape 11" id="11"/>
            <p:cNvSpPr/>
            <p:nvPr/>
          </p:nvSpPr>
          <p:spPr>
            <a:xfrm>
              <a:off x="20727496" y="2242059"/>
              <a:ext cx="0" cy="1825037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12" id="12"/>
            <p:cNvSpPr/>
            <p:nvPr/>
          </p:nvSpPr>
          <p:spPr>
            <a:xfrm flipH="true" flipV="true">
              <a:off x="19551660" y="2267460"/>
              <a:ext cx="1161797" cy="0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13" id="13"/>
            <p:cNvGrpSpPr/>
            <p:nvPr/>
          </p:nvGrpSpPr>
          <p:grpSpPr>
            <a:xfrm rot="0">
              <a:off x="21501152" y="0"/>
              <a:ext cx="1642152" cy="1642152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B314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22067740" y="200431"/>
              <a:ext cx="508975" cy="1095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54"/>
                </a:lnSpc>
              </a:pPr>
              <a:r>
                <a:rPr lang="en-US" sz="4967">
                  <a:solidFill>
                    <a:srgbClr val="000000"/>
                  </a:solidFill>
                  <a:latin typeface="Canva Sans"/>
                </a:rPr>
                <a:t>4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2925" y="376672"/>
            <a:ext cx="17357478" cy="9229587"/>
            <a:chOff x="0" y="0"/>
            <a:chExt cx="23143303" cy="1230611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576031" y="2143048"/>
              <a:ext cx="5235448" cy="198023"/>
              <a:chOff x="0" y="0"/>
              <a:chExt cx="1034163" cy="3911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34163" cy="39116"/>
              </a:xfrm>
              <a:custGeom>
                <a:avLst/>
                <a:gdLst/>
                <a:ahLst/>
                <a:cxnLst/>
                <a:rect r="r" b="b" t="t" l="l"/>
                <a:pathLst>
                  <a:path h="39116" w="1034163">
                    <a:moveTo>
                      <a:pt x="0" y="0"/>
                    </a:moveTo>
                    <a:lnTo>
                      <a:pt x="1034163" y="0"/>
                    </a:lnTo>
                    <a:lnTo>
                      <a:pt x="1034163" y="39116"/>
                    </a:lnTo>
                    <a:lnTo>
                      <a:pt x="0" y="391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14760549" y="1786019"/>
              <a:ext cx="7158229" cy="9516234"/>
            </a:xfrm>
            <a:custGeom>
              <a:avLst/>
              <a:gdLst/>
              <a:ahLst/>
              <a:cxnLst/>
              <a:rect r="r" b="b" t="t" l="l"/>
              <a:pathLst>
                <a:path h="9516234" w="7158229">
                  <a:moveTo>
                    <a:pt x="0" y="0"/>
                  </a:moveTo>
                  <a:lnTo>
                    <a:pt x="7158229" y="0"/>
                  </a:lnTo>
                  <a:lnTo>
                    <a:pt x="7158229" y="9516234"/>
                  </a:lnTo>
                  <a:lnTo>
                    <a:pt x="0" y="95162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AutoShape 7" id="7"/>
            <p:cNvSpPr/>
            <p:nvPr/>
          </p:nvSpPr>
          <p:spPr>
            <a:xfrm flipH="true">
              <a:off x="13955123" y="869371"/>
              <a:ext cx="0" cy="11436746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3557984"/>
              <a:ext cx="13737832" cy="55193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858288" indent="-429144" lvl="1">
                <a:lnSpc>
                  <a:spcPts val="5565"/>
                </a:lnSpc>
                <a:buFont typeface="Arial"/>
                <a:buChar char="•"/>
              </a:pPr>
              <a:r>
                <a:rPr lang="en-US" sz="3975">
                  <a:solidFill>
                    <a:srgbClr val="000000"/>
                  </a:solidFill>
                  <a:latin typeface="Roboto Slab"/>
                </a:rPr>
                <a:t>Learning ECHO framework.</a:t>
              </a:r>
            </a:p>
            <a:p>
              <a:pPr>
                <a:lnSpc>
                  <a:spcPts val="5565"/>
                </a:lnSpc>
              </a:pPr>
            </a:p>
            <a:p>
              <a:pPr>
                <a:lnSpc>
                  <a:spcPts val="5565"/>
                </a:lnSpc>
              </a:pPr>
            </a:p>
            <a:p>
              <a:pPr>
                <a:lnSpc>
                  <a:spcPts val="5565"/>
                </a:lnSpc>
              </a:pPr>
            </a:p>
            <a:p>
              <a:pPr>
                <a:lnSpc>
                  <a:spcPts val="5565"/>
                </a:lnSpc>
              </a:pPr>
            </a:p>
            <a:p>
              <a:pPr marL="858288" indent="-429144" lvl="1">
                <a:lnSpc>
                  <a:spcPts val="5565"/>
                </a:lnSpc>
                <a:buFont typeface="Arial"/>
                <a:buChar char="•"/>
              </a:pPr>
              <a:r>
                <a:rPr lang="en-US" sz="3975">
                  <a:solidFill>
                    <a:srgbClr val="000000"/>
                  </a:solidFill>
                  <a:latin typeface="Roboto Slab"/>
                </a:rPr>
                <a:t>Doing a more advanced project.</a:t>
              </a:r>
            </a:p>
          </p:txBody>
        </p:sp>
        <p:sp>
          <p:nvSpPr>
            <p:cNvPr name="Freeform 9" id="9"/>
            <p:cNvSpPr/>
            <p:nvPr/>
          </p:nvSpPr>
          <p:spPr>
            <a:xfrm flipH="false" flipV="false" rot="0">
              <a:off x="4142592" y="4725377"/>
              <a:ext cx="5744472" cy="3260788"/>
            </a:xfrm>
            <a:custGeom>
              <a:avLst/>
              <a:gdLst/>
              <a:ahLst/>
              <a:cxnLst/>
              <a:rect r="r" b="b" t="t" l="l"/>
              <a:pathLst>
                <a:path h="3260788" w="5744472">
                  <a:moveTo>
                    <a:pt x="0" y="0"/>
                  </a:moveTo>
                  <a:lnTo>
                    <a:pt x="5744472" y="0"/>
                  </a:lnTo>
                  <a:lnTo>
                    <a:pt x="5744472" y="3260788"/>
                  </a:lnTo>
                  <a:lnTo>
                    <a:pt x="0" y="32607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534791" y="637596"/>
              <a:ext cx="7508619" cy="1110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21"/>
                </a:lnSpc>
              </a:pPr>
              <a:r>
                <a:rPr lang="en-US" sz="5015">
                  <a:solidFill>
                    <a:srgbClr val="101010"/>
                  </a:solidFill>
                  <a:latin typeface="Montserrat Classic Bold"/>
                </a:rPr>
                <a:t>Learning Period</a:t>
              </a:r>
            </a:p>
          </p:txBody>
        </p:sp>
        <p:grpSp>
          <p:nvGrpSpPr>
            <p:cNvPr name="Group 11" id="11"/>
            <p:cNvGrpSpPr/>
            <p:nvPr/>
          </p:nvGrpSpPr>
          <p:grpSpPr>
            <a:xfrm rot="0">
              <a:off x="21501152" y="0"/>
              <a:ext cx="1642152" cy="1642152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B314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22073769" y="200431"/>
              <a:ext cx="496918" cy="1095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54"/>
                </a:lnSpc>
              </a:pPr>
              <a:r>
                <a:rPr lang="en-US" sz="4967">
                  <a:solidFill>
                    <a:srgbClr val="000000"/>
                  </a:solidFill>
                  <a:latin typeface="Canva Sans"/>
                </a:rPr>
                <a:t>5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44019" y="376672"/>
            <a:ext cx="16956384" cy="6279659"/>
            <a:chOff x="0" y="0"/>
            <a:chExt cx="22608512" cy="837287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41239" y="2143048"/>
              <a:ext cx="5235448" cy="198023"/>
              <a:chOff x="0" y="0"/>
              <a:chExt cx="1034163" cy="3911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34163" cy="39116"/>
              </a:xfrm>
              <a:custGeom>
                <a:avLst/>
                <a:gdLst/>
                <a:ahLst/>
                <a:cxnLst/>
                <a:rect r="r" b="b" t="t" l="l"/>
                <a:pathLst>
                  <a:path h="39116" w="1034163">
                    <a:moveTo>
                      <a:pt x="0" y="0"/>
                    </a:moveTo>
                    <a:lnTo>
                      <a:pt x="1034163" y="0"/>
                    </a:lnTo>
                    <a:lnTo>
                      <a:pt x="1034163" y="39116"/>
                    </a:lnTo>
                    <a:lnTo>
                      <a:pt x="0" y="391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112909" y="4478094"/>
              <a:ext cx="14600901" cy="38947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15"/>
                </a:lnSpc>
              </a:pPr>
              <a:r>
                <a:rPr lang="en-US" sz="4225">
                  <a:solidFill>
                    <a:srgbClr val="000000"/>
                  </a:solidFill>
                  <a:latin typeface="Roboto Slab"/>
                </a:rPr>
                <a:t>Services directly worked on - </a:t>
              </a:r>
            </a:p>
            <a:p>
              <a:pPr marL="912209" indent="-456105" lvl="1">
                <a:lnSpc>
                  <a:spcPts val="5915"/>
                </a:lnSpc>
                <a:buFont typeface="Arial"/>
                <a:buChar char="•"/>
              </a:pPr>
              <a:r>
                <a:rPr lang="en-US" sz="4225">
                  <a:solidFill>
                    <a:srgbClr val="000000"/>
                  </a:solidFill>
                  <a:latin typeface="Roboto Slab"/>
                </a:rPr>
                <a:t>Menu Version 2</a:t>
              </a:r>
            </a:p>
            <a:p>
              <a:pPr marL="912209" indent="-456105" lvl="1">
                <a:lnSpc>
                  <a:spcPts val="5915"/>
                </a:lnSpc>
                <a:buFont typeface="Arial"/>
                <a:buChar char="•"/>
              </a:pPr>
              <a:r>
                <a:rPr lang="en-US" sz="4225">
                  <a:solidFill>
                    <a:srgbClr val="000000"/>
                  </a:solidFill>
                  <a:latin typeface="Roboto Slab"/>
                </a:rPr>
                <a:t>Menu Uploader</a:t>
              </a:r>
            </a:p>
            <a:p>
              <a:pPr marL="912209" indent="-456105" lvl="1">
                <a:lnSpc>
                  <a:spcPts val="5915"/>
                </a:lnSpc>
                <a:buFont typeface="Arial"/>
                <a:buChar char="•"/>
              </a:pPr>
              <a:r>
                <a:rPr lang="en-US" sz="4225">
                  <a:solidFill>
                    <a:srgbClr val="000000"/>
                  </a:solidFill>
                  <a:latin typeface="Roboto Slab"/>
                </a:rPr>
                <a:t>Gojek  Integration (Klikjek)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37596"/>
              <a:ext cx="11143149" cy="1110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21"/>
                </a:lnSpc>
              </a:pPr>
              <a:r>
                <a:rPr lang="en-US" sz="5015">
                  <a:solidFill>
                    <a:srgbClr val="101010"/>
                  </a:solidFill>
                  <a:latin typeface="Montserrat Classic Bold"/>
                </a:rPr>
                <a:t>Live Project Involvement</a:t>
              </a:r>
            </a:p>
          </p:txBody>
        </p:sp>
        <p:grpSp>
          <p:nvGrpSpPr>
            <p:cNvPr name="Group 8" id="8"/>
            <p:cNvGrpSpPr/>
            <p:nvPr/>
          </p:nvGrpSpPr>
          <p:grpSpPr>
            <a:xfrm rot="0">
              <a:off x="20966360" y="0"/>
              <a:ext cx="1642152" cy="1642152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B314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21516930" y="200431"/>
              <a:ext cx="541012" cy="1095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54"/>
                </a:lnSpc>
              </a:pPr>
              <a:r>
                <a:rPr lang="en-US" sz="4967">
                  <a:solidFill>
                    <a:srgbClr val="000000"/>
                  </a:solidFill>
                  <a:latin typeface="Canva Sans"/>
                </a:rPr>
                <a:t>6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0951" y="376672"/>
            <a:ext cx="17319451" cy="8571362"/>
            <a:chOff x="0" y="0"/>
            <a:chExt cx="23092601" cy="1142848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525329" y="2143048"/>
              <a:ext cx="5235448" cy="198023"/>
              <a:chOff x="0" y="0"/>
              <a:chExt cx="1034163" cy="3911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34163" cy="39116"/>
              </a:xfrm>
              <a:custGeom>
                <a:avLst/>
                <a:gdLst/>
                <a:ahLst/>
                <a:cxnLst/>
                <a:rect r="r" b="b" t="t" l="l"/>
                <a:pathLst>
                  <a:path h="39116" w="1034163">
                    <a:moveTo>
                      <a:pt x="0" y="0"/>
                    </a:moveTo>
                    <a:lnTo>
                      <a:pt x="1034163" y="0"/>
                    </a:lnTo>
                    <a:lnTo>
                      <a:pt x="1034163" y="39116"/>
                    </a:lnTo>
                    <a:lnTo>
                      <a:pt x="0" y="391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13736557" y="1318255"/>
              <a:ext cx="8965106" cy="10110229"/>
            </a:xfrm>
            <a:custGeom>
              <a:avLst/>
              <a:gdLst/>
              <a:ahLst/>
              <a:cxnLst/>
              <a:rect r="r" b="b" t="t" l="l"/>
              <a:pathLst>
                <a:path h="10110229" w="8965106">
                  <a:moveTo>
                    <a:pt x="0" y="0"/>
                  </a:moveTo>
                  <a:lnTo>
                    <a:pt x="8965106" y="0"/>
                  </a:lnTo>
                  <a:lnTo>
                    <a:pt x="8965106" y="10110228"/>
                  </a:lnTo>
                  <a:lnTo>
                    <a:pt x="0" y="101102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469998" y="2779469"/>
              <a:ext cx="6341081" cy="10514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670"/>
                </a:lnSpc>
              </a:pPr>
              <a:r>
                <a:rPr lang="en-US" sz="4764">
                  <a:solidFill>
                    <a:srgbClr val="000000"/>
                  </a:solidFill>
                  <a:latin typeface="Roboto Slab"/>
                </a:rPr>
                <a:t>Menu Version 2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484090" y="637596"/>
              <a:ext cx="11143149" cy="1110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21"/>
                </a:lnSpc>
              </a:pPr>
              <a:r>
                <a:rPr lang="en-US" sz="5015">
                  <a:solidFill>
                    <a:srgbClr val="101010"/>
                  </a:solidFill>
                  <a:latin typeface="Montserrat Classic Bold"/>
                </a:rPr>
                <a:t>Live Project Involvement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5619812"/>
              <a:ext cx="14358759" cy="47521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34059" indent="-367030" lvl="1">
                <a:lnSpc>
                  <a:spcPts val="4759"/>
                </a:lnSpc>
                <a:buFont typeface="Arial"/>
                <a:buChar char="•"/>
              </a:pPr>
              <a:r>
                <a:rPr lang="en-US" sz="3399">
                  <a:solidFill>
                    <a:srgbClr val="000000"/>
                  </a:solidFill>
                  <a:latin typeface="Roboto Slab"/>
                </a:rPr>
                <a:t>Reduced database call to a constant for menu CRUD system, reducing scope of failure and optimized the process to linear time.</a:t>
              </a:r>
            </a:p>
            <a:p>
              <a:pPr>
                <a:lnSpc>
                  <a:spcPts val="4759"/>
                </a:lnSpc>
              </a:pPr>
            </a:p>
            <a:p>
              <a:pPr marL="734059" indent="-367030" lvl="1">
                <a:lnSpc>
                  <a:spcPts val="47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399">
                  <a:solidFill>
                    <a:srgbClr val="000000"/>
                  </a:solidFill>
                  <a:latin typeface="Roboto Slab"/>
                </a:rPr>
                <a:t>Implemented this optimization for publish feature.</a:t>
              </a:r>
            </a:p>
          </p:txBody>
        </p:sp>
        <p:grpSp>
          <p:nvGrpSpPr>
            <p:cNvPr name="Group 10" id="10"/>
            <p:cNvGrpSpPr/>
            <p:nvPr/>
          </p:nvGrpSpPr>
          <p:grpSpPr>
            <a:xfrm rot="0">
              <a:off x="21450450" y="0"/>
              <a:ext cx="1642152" cy="1642152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B314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22064060" y="200431"/>
              <a:ext cx="414931" cy="1095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54"/>
                </a:lnSpc>
              </a:pPr>
              <a:r>
                <a:rPr lang="en-US" sz="4967">
                  <a:solidFill>
                    <a:srgbClr val="000000"/>
                  </a:solidFill>
                  <a:latin typeface="Canva Sans"/>
                </a:rPr>
                <a:t>7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3450" y="376672"/>
            <a:ext cx="16966953" cy="9388791"/>
            <a:chOff x="0" y="0"/>
            <a:chExt cx="22622603" cy="12518388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55331" y="2143048"/>
              <a:ext cx="5235448" cy="198023"/>
              <a:chOff x="0" y="0"/>
              <a:chExt cx="1034163" cy="3911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34163" cy="39116"/>
              </a:xfrm>
              <a:custGeom>
                <a:avLst/>
                <a:gdLst/>
                <a:ahLst/>
                <a:cxnLst/>
                <a:rect r="r" b="b" t="t" l="l"/>
                <a:pathLst>
                  <a:path h="39116" w="1034163">
                    <a:moveTo>
                      <a:pt x="0" y="0"/>
                    </a:moveTo>
                    <a:lnTo>
                      <a:pt x="1034163" y="0"/>
                    </a:lnTo>
                    <a:lnTo>
                      <a:pt x="1034163" y="39116"/>
                    </a:lnTo>
                    <a:lnTo>
                      <a:pt x="0" y="391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2851804" y="6674563"/>
              <a:ext cx="16610873" cy="5843825"/>
            </a:xfrm>
            <a:custGeom>
              <a:avLst/>
              <a:gdLst/>
              <a:ahLst/>
              <a:cxnLst/>
              <a:rect r="r" b="b" t="t" l="l"/>
              <a:pathLst>
                <a:path h="5843825" w="16610873">
                  <a:moveTo>
                    <a:pt x="0" y="0"/>
                  </a:moveTo>
                  <a:lnTo>
                    <a:pt x="16610873" y="0"/>
                  </a:lnTo>
                  <a:lnTo>
                    <a:pt x="16610873" y="5843825"/>
                  </a:lnTo>
                  <a:lnTo>
                    <a:pt x="0" y="58438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/>
            <p:nvPr/>
          </p:nvGrpSpPr>
          <p:grpSpPr>
            <a:xfrm rot="0">
              <a:off x="20980452" y="0"/>
              <a:ext cx="1642152" cy="1642152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B314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10" id="10"/>
            <p:cNvSpPr/>
            <p:nvPr/>
          </p:nvSpPr>
          <p:spPr>
            <a:xfrm flipH="false" flipV="false" rot="0">
              <a:off x="2851804" y="4123376"/>
              <a:ext cx="16013345" cy="2178790"/>
            </a:xfrm>
            <a:custGeom>
              <a:avLst/>
              <a:gdLst/>
              <a:ahLst/>
              <a:cxnLst/>
              <a:rect r="r" b="b" t="t" l="l"/>
              <a:pathLst>
                <a:path h="2178790" w="16013345">
                  <a:moveTo>
                    <a:pt x="0" y="0"/>
                  </a:moveTo>
                  <a:lnTo>
                    <a:pt x="16013345" y="0"/>
                  </a:lnTo>
                  <a:lnTo>
                    <a:pt x="16013345" y="2178790"/>
                  </a:lnTo>
                  <a:lnTo>
                    <a:pt x="0" y="21787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0" y="2779469"/>
              <a:ext cx="6341081" cy="10514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670"/>
                </a:lnSpc>
              </a:pPr>
              <a:r>
                <a:rPr lang="en-US" sz="4764">
                  <a:solidFill>
                    <a:srgbClr val="000000"/>
                  </a:solidFill>
                  <a:latin typeface="Roboto Slab"/>
                </a:rPr>
                <a:t>Menu Version 2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4091" y="637596"/>
              <a:ext cx="11143149" cy="1110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21"/>
                </a:lnSpc>
              </a:pPr>
              <a:r>
                <a:rPr lang="en-US" sz="5015">
                  <a:solidFill>
                    <a:srgbClr val="101010"/>
                  </a:solidFill>
                  <a:latin typeface="Montserrat Classic Bold"/>
                </a:rPr>
                <a:t>Live Project Involvement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21547471" y="200431"/>
              <a:ext cx="508114" cy="1095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54"/>
                </a:lnSpc>
              </a:pPr>
              <a:r>
                <a:rPr lang="en-US" sz="4967">
                  <a:solidFill>
                    <a:srgbClr val="000000"/>
                  </a:solidFill>
                  <a:latin typeface="Canva Sans"/>
                </a:rPr>
                <a:t>8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DAFrA0HOjFk</dc:identifier>
  <dcterms:modified xsi:type="dcterms:W3CDTF">2011-08-01T06:04:30Z</dcterms:modified>
  <cp:revision>1</cp:revision>
  <dc:title>Intern</dc:title>
</cp:coreProperties>
</file>

<file path=docProps/thumbnail.jpeg>
</file>